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15"/>
  </p:notesMasterIdLst>
  <p:sldIdLst>
    <p:sldId id="256" r:id="rId2"/>
    <p:sldId id="257" r:id="rId3"/>
    <p:sldId id="268" r:id="rId4"/>
    <p:sldId id="259" r:id="rId5"/>
    <p:sldId id="258" r:id="rId6"/>
    <p:sldId id="261" r:id="rId7"/>
    <p:sldId id="262" r:id="rId8"/>
    <p:sldId id="260" r:id="rId9"/>
    <p:sldId id="263" r:id="rId10"/>
    <p:sldId id="264" r:id="rId11"/>
    <p:sldId id="265" r:id="rId12"/>
    <p:sldId id="266" r:id="rId13"/>
    <p:sldId id="267" r:id="rId1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81" d="100"/>
          <a:sy n="81" d="100"/>
        </p:scale>
        <p:origin x="342" y="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5D2F8D5-1083-4131-91D3-D67BE8373E11}" type="datetimeFigureOut">
              <a:rPr lang="en-US" smtClean="0"/>
              <a:t>3/4/2015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2E1C7BC-CA72-48F5-9238-A8E6D6643E02}" type="slidenum">
              <a:rPr lang="en-US" smtClean="0"/>
              <a:t>‹#›</a:t>
            </a:fld>
            <a:endParaRPr lang="en-US"/>
          </a:p>
        </p:txBody>
      </p:sp>
    </p:spTree>
    <p:extLst>
      <p:ext uri="{BB962C8B-B14F-4D97-AF65-F5344CB8AC3E}">
        <p14:creationId xmlns:p14="http://schemas.microsoft.com/office/powerpoint/2010/main" val="87121116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2E1C7BC-CA72-48F5-9238-A8E6D6643E02}" type="slidenum">
              <a:rPr lang="en-US" smtClean="0"/>
              <a:t>8</a:t>
            </a:fld>
            <a:endParaRPr lang="en-US"/>
          </a:p>
        </p:txBody>
      </p:sp>
    </p:spTree>
    <p:extLst>
      <p:ext uri="{BB962C8B-B14F-4D97-AF65-F5344CB8AC3E}">
        <p14:creationId xmlns:p14="http://schemas.microsoft.com/office/powerpoint/2010/main" val="400785833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4212" y="685799"/>
            <a:ext cx="8001000" cy="2971801"/>
          </a:xfrm>
        </p:spPr>
        <p:txBody>
          <a:bodyPr anchor="b">
            <a:normAutofit/>
          </a:bodyPr>
          <a:lstStyle>
            <a:lvl1pPr algn="l">
              <a:defRPr sz="4800">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684212" y="3843867"/>
            <a:ext cx="6400800" cy="1947333"/>
          </a:xfrm>
        </p:spPr>
        <p:txBody>
          <a:bodyPr anchor="t">
            <a:normAutofit/>
          </a:bodyPr>
          <a:lstStyle>
            <a:lvl1pPr marL="0" indent="0" algn="l">
              <a:buNone/>
              <a:defRPr sz="2100">
                <a:solidFill>
                  <a:schemeClr val="bg2">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3/4/2015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6" name="Straight Connector 15"/>
          <p:cNvCxnSpPr/>
          <p:nvPr/>
        </p:nvCxnSpPr>
        <p:spPr>
          <a:xfrm flipH="1">
            <a:off x="8228012" y="8467"/>
            <a:ext cx="3810000" cy="381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flipH="1">
            <a:off x="6108170" y="91545"/>
            <a:ext cx="6080655" cy="608065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flipH="1">
            <a:off x="7235825" y="228600"/>
            <a:ext cx="4953000" cy="4953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335837" y="32278"/>
            <a:ext cx="4852989" cy="485298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flipH="1">
            <a:off x="7845426" y="609601"/>
            <a:ext cx="4343399" cy="434339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17" name="Picture Placeholder 2"/>
          <p:cNvSpPr>
            <a:spLocks noGrp="1" noChangeAspect="1"/>
          </p:cNvSpPr>
          <p:nvPr>
            <p:ph type="pic" idx="13"/>
          </p:nvPr>
        </p:nvSpPr>
        <p:spPr>
          <a:xfrm>
            <a:off x="685800" y="533400"/>
            <a:ext cx="10818812" cy="31242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16" name="Text Placeholder 9"/>
          <p:cNvSpPr>
            <a:spLocks noGrp="1"/>
          </p:cNvSpPr>
          <p:nvPr>
            <p:ph type="body" sz="quarter" idx="14"/>
          </p:nvPr>
        </p:nvSpPr>
        <p:spPr>
          <a:xfrm>
            <a:off x="914402" y="3843867"/>
            <a:ext cx="8304210" cy="457200"/>
          </a:xfrm>
        </p:spPr>
        <p:txBody>
          <a:bodyPr anchor="t">
            <a:normAutofit/>
          </a:bodyPr>
          <a:lstStyle>
            <a:lvl1pPr marL="0" indent="0">
              <a:buFontTx/>
              <a:buNone/>
              <a:defRPr sz="16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Date Placeholder 2"/>
          <p:cNvSpPr>
            <a:spLocks noGrp="1"/>
          </p:cNvSpPr>
          <p:nvPr>
            <p:ph type="dt" sz="half" idx="10"/>
          </p:nvPr>
        </p:nvSpPr>
        <p:spPr/>
        <p:txBody>
          <a:bodyPr/>
          <a:lstStyle/>
          <a:p>
            <a:fld id="{B61BEF0D-F0BB-DE4B-95CE-6DB70DBA9567}" type="datetimeFigureOut">
              <a:rPr lang="en-US" dirty="0"/>
              <a:pPr/>
              <a:t>3/4/2015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anchor="ctr">
            <a:normAutofit/>
          </a:bodyPr>
          <a:lstStyle>
            <a:lvl1pPr algn="l">
              <a:defRPr sz="32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684212" y="4114800"/>
            <a:ext cx="8535988" cy="1879600"/>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3/4/2015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11" y="685800"/>
            <a:ext cx="9144001" cy="2743200"/>
          </a:xfrm>
        </p:spPr>
        <p:txBody>
          <a:bodyPr anchor="ctr">
            <a:normAutofit/>
          </a:bodyPr>
          <a:lstStyle>
            <a:lvl1pPr algn="l">
              <a:defRPr sz="3200" b="0" cap="all">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1446212" y="3429000"/>
            <a:ext cx="8534400" cy="3810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84213" y="4301067"/>
            <a:ext cx="8534400" cy="1684865"/>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3/4/2015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14" name="TextBox 13"/>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84212" y="3429000"/>
            <a:ext cx="8534400" cy="1697400"/>
          </a:xfrm>
        </p:spPr>
        <p:txBody>
          <a:bodyPr anchor="b">
            <a:normAutofit/>
          </a:bodyPr>
          <a:lstStyle>
            <a:lvl1pPr algn="l">
              <a:defRPr sz="32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684211" y="5132981"/>
            <a:ext cx="8535990" cy="860400"/>
          </a:xfrm>
        </p:spPr>
        <p:txBody>
          <a:bodyPr anchor="t">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3/4/2015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1141413" y="685800"/>
            <a:ext cx="9144000" cy="2743200"/>
          </a:xfrm>
        </p:spPr>
        <p:txBody>
          <a:bodyPr anchor="ctr">
            <a:normAutofit/>
          </a:bodyPr>
          <a:lstStyle>
            <a:lvl1pPr algn="l">
              <a:defRPr sz="3200" b="0" cap="all">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684212" y="3928534"/>
            <a:ext cx="8534401" cy="1049866"/>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en-US" smtClean="0"/>
              <a:t>Click to edit Master text styles</a:t>
            </a:r>
          </a:p>
        </p:txBody>
      </p:sp>
      <p:sp>
        <p:nvSpPr>
          <p:cNvPr id="3" name="Text Placeholder 2"/>
          <p:cNvSpPr>
            <a:spLocks noGrp="1"/>
          </p:cNvSpPr>
          <p:nvPr>
            <p:ph type="body" idx="1"/>
          </p:nvPr>
        </p:nvSpPr>
        <p:spPr>
          <a:xfrm>
            <a:off x="684211" y="4978400"/>
            <a:ext cx="8534401" cy="10160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3/4/2015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11" name="TextBox 10"/>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2" name="TextBox 11"/>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vert="horz" lIns="91440" tIns="45720" rIns="91440" bIns="45720" rtlCol="0" anchor="ctr">
            <a:normAutofit/>
          </a:bodyPr>
          <a:lstStyle>
            <a:lvl1pPr>
              <a:defRPr lang="en-US" b="0" dirty="0"/>
            </a:lvl1pPr>
          </a:lstStyle>
          <a:p>
            <a:pPr marL="0" lvl="0"/>
            <a:r>
              <a:rPr lang="en-US" smtClean="0"/>
              <a:t>Click to edit Master title style</a:t>
            </a:r>
            <a:endParaRPr lang="en-US" dirty="0"/>
          </a:p>
        </p:txBody>
      </p:sp>
      <p:sp>
        <p:nvSpPr>
          <p:cNvPr id="10" name="Text Placeholder 9"/>
          <p:cNvSpPr>
            <a:spLocks noGrp="1"/>
          </p:cNvSpPr>
          <p:nvPr>
            <p:ph type="body" sz="quarter" idx="13"/>
          </p:nvPr>
        </p:nvSpPr>
        <p:spPr>
          <a:xfrm>
            <a:off x="684212" y="3928534"/>
            <a:ext cx="8534400" cy="838200"/>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en-US" smtClean="0"/>
              <a:t>Click to edit Master text styles</a:t>
            </a:r>
          </a:p>
        </p:txBody>
      </p:sp>
      <p:sp>
        <p:nvSpPr>
          <p:cNvPr id="3" name="Text Placeholder 2"/>
          <p:cNvSpPr>
            <a:spLocks noGrp="1"/>
          </p:cNvSpPr>
          <p:nvPr>
            <p:ph type="body" idx="1"/>
          </p:nvPr>
        </p:nvSpPr>
        <p:spPr>
          <a:xfrm>
            <a:off x="684211" y="4766732"/>
            <a:ext cx="8534401" cy="1227667"/>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3/4/2015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3/4/2015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5212" y="685800"/>
            <a:ext cx="2057400" cy="457200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85800" y="685800"/>
            <a:ext cx="7823200" cy="5308600"/>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3/4/2015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3/4/2015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84211" y="2006600"/>
            <a:ext cx="8534401" cy="2281600"/>
          </a:xfrm>
        </p:spPr>
        <p:txBody>
          <a:bodyPr anchor="b">
            <a:normAutofit/>
          </a:bodyPr>
          <a:lstStyle>
            <a:lvl1pPr algn="l">
              <a:defRPr sz="36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684213" y="4495800"/>
            <a:ext cx="8534400" cy="14986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3/4/2015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84211" y="685800"/>
            <a:ext cx="4937655" cy="361526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808133" y="685801"/>
            <a:ext cx="4934479" cy="3615266"/>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3/4/2015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972080" y="685800"/>
            <a:ext cx="4649787"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84211" y="1270529"/>
            <a:ext cx="4937655" cy="3030538"/>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079066" y="685800"/>
            <a:ext cx="4665134"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806545" y="1262062"/>
            <a:ext cx="4929188" cy="3030538"/>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3/4/2015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3/4/2015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3/4/2015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085012" y="685800"/>
            <a:ext cx="3657600" cy="1371600"/>
          </a:xfrm>
        </p:spPr>
        <p:txBody>
          <a:bodyPr anchor="b">
            <a:normAutofit/>
          </a:bodyPr>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684212" y="685800"/>
            <a:ext cx="5943601" cy="5308600"/>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7085012" y="2209799"/>
            <a:ext cx="3657600" cy="2091267"/>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3/4/2015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2812" y="1447800"/>
            <a:ext cx="6019800" cy="1143000"/>
          </a:xfrm>
        </p:spPr>
        <p:txBody>
          <a:bodyPr anchor="b">
            <a:normAutofit/>
          </a:bodyPr>
          <a:lstStyle>
            <a:lvl1pPr algn="l">
              <a:defRPr sz="2800" b="0"/>
            </a:lvl1pPr>
          </a:lstStyle>
          <a:p>
            <a:r>
              <a:rPr lang="en-US" smtClean="0"/>
              <a:t>Click to edit Master title style</a:t>
            </a:r>
            <a:endParaRPr lang="en-US" dirty="0"/>
          </a:p>
        </p:txBody>
      </p:sp>
      <p:sp>
        <p:nvSpPr>
          <p:cNvPr id="14" name="Picture Placeholder 2"/>
          <p:cNvSpPr>
            <a:spLocks noGrp="1" noChangeAspect="1"/>
          </p:cNvSpPr>
          <p:nvPr>
            <p:ph type="pic" idx="1"/>
          </p:nvPr>
        </p:nvSpPr>
        <p:spPr>
          <a:xfrm>
            <a:off x="989012" y="914400"/>
            <a:ext cx="3280974" cy="45720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4722812" y="2777066"/>
            <a:ext cx="6021388" cy="2048933"/>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3/4/2015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6"/>
          <p:cNvGrpSpPr/>
          <p:nvPr/>
        </p:nvGrpSpPr>
        <p:grpSpPr>
          <a:xfrm>
            <a:off x="9206969" y="2963333"/>
            <a:ext cx="2981858" cy="3208867"/>
            <a:chOff x="9206969" y="2963333"/>
            <a:chExt cx="2981858" cy="3208867"/>
          </a:xfrm>
        </p:grpSpPr>
        <p:cxnSp>
          <p:nvCxnSpPr>
            <p:cNvPr id="8" name="Straight Connector 7"/>
            <p:cNvCxnSpPr/>
            <p:nvPr/>
          </p:nvCxnSpPr>
          <p:spPr>
            <a:xfrm flipH="1">
              <a:off x="11276012" y="2963333"/>
              <a:ext cx="912814" cy="912812"/>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flipH="1">
              <a:off x="9206969" y="3190344"/>
              <a:ext cx="2981857" cy="2981856"/>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H="1">
              <a:off x="10292292" y="3285067"/>
              <a:ext cx="1896534" cy="1896533"/>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flipH="1">
              <a:off x="10443103" y="3131080"/>
              <a:ext cx="1745722" cy="174572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flipH="1">
              <a:off x="10918826" y="3683001"/>
              <a:ext cx="1270001" cy="1269999"/>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Placeholder 1"/>
          <p:cNvSpPr>
            <a:spLocks noGrp="1"/>
          </p:cNvSpPr>
          <p:nvPr>
            <p:ph type="title"/>
          </p:nvPr>
        </p:nvSpPr>
        <p:spPr>
          <a:xfrm>
            <a:off x="684212" y="4487332"/>
            <a:ext cx="8534400" cy="1507067"/>
          </a:xfrm>
          <a:prstGeom prst="rect">
            <a:avLst/>
          </a:prstGeom>
          <a:effectLst/>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84212" y="685800"/>
            <a:ext cx="8534400" cy="3615267"/>
          </a:xfrm>
          <a:prstGeom prst="rect">
            <a:avLst/>
          </a:prstGeom>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9904412" y="6172200"/>
            <a:ext cx="1600200" cy="365125"/>
          </a:xfrm>
          <a:prstGeom prst="rect">
            <a:avLst/>
          </a:prstGeom>
        </p:spPr>
        <p:txBody>
          <a:bodyPr vert="horz" lIns="91440" tIns="45720" rIns="91440" bIns="45720" rtlCol="0" anchor="t"/>
          <a:lstStyle>
            <a:lvl1pPr algn="r">
              <a:defRPr sz="1000" b="0" i="0">
                <a:solidFill>
                  <a:schemeClr val="bg2">
                    <a:lumMod val="50000"/>
                  </a:schemeClr>
                </a:solidFill>
                <a:effectLst/>
                <a:latin typeface="+mn-lt"/>
              </a:defRPr>
            </a:lvl1pPr>
          </a:lstStyle>
          <a:p>
            <a:fld id="{B61BEF0D-F0BB-DE4B-95CE-6DB70DBA9567}" type="datetimeFigureOut">
              <a:rPr lang="en-US" dirty="0"/>
              <a:pPr/>
              <a:t>3/4/2015</a:t>
            </a:fld>
            <a:endParaRPr lang="en-US" dirty="0"/>
          </a:p>
        </p:txBody>
      </p:sp>
      <p:sp>
        <p:nvSpPr>
          <p:cNvPr id="5" name="Footer Placeholder 4"/>
          <p:cNvSpPr>
            <a:spLocks noGrp="1"/>
          </p:cNvSpPr>
          <p:nvPr>
            <p:ph type="ftr" sz="quarter" idx="3"/>
          </p:nvPr>
        </p:nvSpPr>
        <p:spPr>
          <a:xfrm>
            <a:off x="684212" y="6172200"/>
            <a:ext cx="7543800" cy="365125"/>
          </a:xfrm>
          <a:prstGeom prst="rect">
            <a:avLst/>
          </a:prstGeom>
        </p:spPr>
        <p:txBody>
          <a:bodyPr vert="horz" lIns="91440" tIns="45720" rIns="91440" bIns="45720" rtlCol="0" anchor="t"/>
          <a:lstStyle>
            <a:lvl1pPr algn="l">
              <a:defRPr sz="1000" b="0" i="0">
                <a:solidFill>
                  <a:schemeClr val="bg2">
                    <a:lumMod val="50000"/>
                  </a:schemeClr>
                </a:solidFill>
                <a:effectLst/>
                <a:latin typeface="+mn-lt"/>
              </a:defRPr>
            </a:lvl1pPr>
          </a:lstStyle>
          <a:p>
            <a:endParaRPr lang="en-US" dirty="0"/>
          </a:p>
        </p:txBody>
      </p:sp>
      <p:sp>
        <p:nvSpPr>
          <p:cNvPr id="6" name="Slide Number Placeholder 5"/>
          <p:cNvSpPr>
            <a:spLocks noGrp="1"/>
          </p:cNvSpPr>
          <p:nvPr>
            <p:ph type="sldNum" sz="quarter" idx="4"/>
          </p:nvPr>
        </p:nvSpPr>
        <p:spPr>
          <a:xfrm>
            <a:off x="10363200" y="5578475"/>
            <a:ext cx="1142245" cy="669925"/>
          </a:xfrm>
          <a:prstGeom prst="rect">
            <a:avLst/>
          </a:prstGeom>
        </p:spPr>
        <p:txBody>
          <a:bodyPr vert="horz" lIns="91440" tIns="45720" rIns="91440" bIns="45720" rtlCol="0" anchor="b"/>
          <a:lstStyle>
            <a:lvl1pPr algn="r">
              <a:defRPr sz="3200" b="0" i="0">
                <a:solidFill>
                  <a:schemeClr val="bg2">
                    <a:lumMod val="50000"/>
                  </a:schemeClr>
                </a:solidFill>
                <a:effectLst/>
                <a:latin typeface="+mn-lt"/>
              </a:defRPr>
            </a:lvl1pPr>
          </a:lstStyle>
          <a:p>
            <a:fld id="{D57F1E4F-1CFF-5643-939E-217C01CDF565}" type="slidenum">
              <a:rPr lang="en-US" dirty="0"/>
              <a:pPr/>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0" r:id="rId9"/>
    <p:sldLayoutId id="2147483668" r:id="rId10"/>
    <p:sldLayoutId id="2147483663" r:id="rId11"/>
    <p:sldLayoutId id="2147483664" r:id="rId12"/>
    <p:sldLayoutId id="2147483665" r:id="rId13"/>
    <p:sldLayoutId id="2147483666" r:id="rId14"/>
    <p:sldLayoutId id="2147483667" r:id="rId15"/>
    <p:sldLayoutId id="2147483658" r:id="rId16"/>
    <p:sldLayoutId id="2147483659" r:id="rId17"/>
  </p:sldLayoutIdLst>
  <p:txStyles>
    <p:title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s://www.youtube.com/watch?v=WaaANll8h18" TargetMode="External"/><Relationship Id="rId2" Type="http://schemas.openxmlformats.org/officeDocument/2006/relationships/hyperlink" Target="http://m.youtube.com/watch?v=WaaAnII8h18"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https://www.youtube.com/watch?v=zq7Eki5EZ8o"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Grammar Mini Lesson</a:t>
            </a:r>
            <a:br>
              <a:rPr lang="en-US" dirty="0" smtClean="0"/>
            </a:br>
            <a:r>
              <a:rPr lang="en-US" dirty="0" smtClean="0"/>
              <a:t>imitating structure</a:t>
            </a:r>
            <a:endParaRPr lang="en-US" dirty="0"/>
          </a:p>
        </p:txBody>
      </p:sp>
      <p:sp>
        <p:nvSpPr>
          <p:cNvPr id="3" name="Subtitle 2"/>
          <p:cNvSpPr>
            <a:spLocks noGrp="1"/>
          </p:cNvSpPr>
          <p:nvPr>
            <p:ph type="subTitle" idx="1"/>
          </p:nvPr>
        </p:nvSpPr>
        <p:spPr/>
        <p:txBody>
          <a:bodyPr>
            <a:normAutofit/>
          </a:bodyPr>
          <a:lstStyle/>
          <a:p>
            <a:r>
              <a:rPr lang="en-US" sz="2800" dirty="0" smtClean="0">
                <a:solidFill>
                  <a:schemeClr val="bg1"/>
                </a:solidFill>
              </a:rPr>
              <a:t>Austin Mann</a:t>
            </a:r>
          </a:p>
          <a:p>
            <a:r>
              <a:rPr lang="en-US" sz="2800" dirty="0" smtClean="0">
                <a:solidFill>
                  <a:schemeClr val="bg1"/>
                </a:solidFill>
              </a:rPr>
              <a:t>Stephanie </a:t>
            </a:r>
            <a:r>
              <a:rPr lang="en-US" sz="2800" dirty="0" err="1" smtClean="0">
                <a:solidFill>
                  <a:schemeClr val="bg1"/>
                </a:solidFill>
              </a:rPr>
              <a:t>Deaver</a:t>
            </a:r>
            <a:r>
              <a:rPr lang="en-US" sz="2800" dirty="0" smtClean="0">
                <a:solidFill>
                  <a:schemeClr val="bg1"/>
                </a:solidFill>
              </a:rPr>
              <a:t> </a:t>
            </a:r>
            <a:endParaRPr lang="en-US" sz="2800" dirty="0">
              <a:solidFill>
                <a:schemeClr val="bg1"/>
              </a:solidFill>
            </a:endParaRPr>
          </a:p>
        </p:txBody>
      </p:sp>
    </p:spTree>
    <p:extLst>
      <p:ext uri="{BB962C8B-B14F-4D97-AF65-F5344CB8AC3E}">
        <p14:creationId xmlns:p14="http://schemas.microsoft.com/office/powerpoint/2010/main" val="404228770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crush"/>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 calcmode="lin" valueType="num">
                                      <p:cBhvr additive="base">
                                        <p:cTn id="1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4212" y="685800"/>
            <a:ext cx="8534400" cy="1507067"/>
          </a:xfrm>
        </p:spPr>
        <p:txBody>
          <a:bodyPr/>
          <a:lstStyle/>
          <a:p>
            <a:r>
              <a:rPr lang="en-US" dirty="0" smtClean="0"/>
              <a:t>FLIP YOUR HANDOUT OVER!</a:t>
            </a:r>
            <a:endParaRPr lang="en-US" dirty="0"/>
          </a:p>
        </p:txBody>
      </p:sp>
      <p:sp>
        <p:nvSpPr>
          <p:cNvPr id="3" name="Content Placeholder 2"/>
          <p:cNvSpPr>
            <a:spLocks noGrp="1"/>
          </p:cNvSpPr>
          <p:nvPr>
            <p:ph idx="1"/>
          </p:nvPr>
        </p:nvSpPr>
        <p:spPr>
          <a:xfrm>
            <a:off x="684212" y="2540358"/>
            <a:ext cx="8534400" cy="3615267"/>
          </a:xfrm>
        </p:spPr>
        <p:txBody>
          <a:bodyPr>
            <a:normAutofit lnSpcReduction="10000"/>
          </a:bodyPr>
          <a:lstStyle/>
          <a:p>
            <a:r>
              <a:rPr lang="en-US" sz="3600" dirty="0" smtClean="0">
                <a:solidFill>
                  <a:schemeClr val="bg1"/>
                </a:solidFill>
              </a:rPr>
              <a:t>Write the passage you have just read to the best of your abilities without looking at the original!</a:t>
            </a:r>
          </a:p>
          <a:p>
            <a:endParaRPr lang="en-US" sz="3600" dirty="0">
              <a:solidFill>
                <a:schemeClr val="bg1"/>
              </a:solidFill>
            </a:endParaRPr>
          </a:p>
          <a:p>
            <a:r>
              <a:rPr lang="en-US" sz="3600" dirty="0" smtClean="0">
                <a:solidFill>
                  <a:schemeClr val="bg1"/>
                </a:solidFill>
              </a:rPr>
              <a:t>You have three minutes (‘til the end of the song)!</a:t>
            </a:r>
            <a:endParaRPr lang="en-US" sz="3600" dirty="0">
              <a:solidFill>
                <a:schemeClr val="bg1"/>
              </a:solidFill>
            </a:endParaRPr>
          </a:p>
        </p:txBody>
      </p:sp>
    </p:spTree>
    <p:extLst>
      <p:ext uri="{BB962C8B-B14F-4D97-AF65-F5344CB8AC3E}">
        <p14:creationId xmlns:p14="http://schemas.microsoft.com/office/powerpoint/2010/main" val="277992142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crush"/>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4212" y="685800"/>
            <a:ext cx="8534400" cy="1507067"/>
          </a:xfrm>
        </p:spPr>
        <p:txBody>
          <a:bodyPr/>
          <a:lstStyle/>
          <a:p>
            <a:r>
              <a:rPr lang="en-US" dirty="0" smtClean="0"/>
              <a:t>Here’s the original, Compare your writing to it. </a:t>
            </a:r>
            <a:endParaRPr lang="en-US" dirty="0"/>
          </a:p>
        </p:txBody>
      </p:sp>
      <p:sp>
        <p:nvSpPr>
          <p:cNvPr id="3" name="Content Placeholder 2"/>
          <p:cNvSpPr>
            <a:spLocks noGrp="1"/>
          </p:cNvSpPr>
          <p:nvPr>
            <p:ph idx="1"/>
          </p:nvPr>
        </p:nvSpPr>
        <p:spPr>
          <a:xfrm>
            <a:off x="684212" y="2459867"/>
            <a:ext cx="8534400" cy="4751828"/>
          </a:xfrm>
        </p:spPr>
        <p:txBody>
          <a:bodyPr>
            <a:normAutofit/>
          </a:bodyPr>
          <a:lstStyle/>
          <a:p>
            <a:r>
              <a:rPr lang="en-US" sz="2800" dirty="0">
                <a:solidFill>
                  <a:schemeClr val="bg1"/>
                </a:solidFill>
              </a:rPr>
              <a:t>The brown recluse spider is the best known of the recluse spider group. It is only one of three common spider groups in the United States that has venom in them. Various colloquial names for the brown recluse spider are the violin spider, the fiddle back spider, recluse spider, and brown spider. A bite from this spider can cause major tissue damage to the area where bitten and may require medical attention.  </a:t>
            </a:r>
            <a:endParaRPr lang="en-US" sz="2800" dirty="0"/>
          </a:p>
          <a:p>
            <a:endParaRPr lang="en-US" sz="2800" dirty="0">
              <a:solidFill>
                <a:schemeClr val="bg1"/>
              </a:solidFill>
            </a:endParaRPr>
          </a:p>
        </p:txBody>
      </p:sp>
    </p:spTree>
    <p:extLst>
      <p:ext uri="{BB962C8B-B14F-4D97-AF65-F5344CB8AC3E}">
        <p14:creationId xmlns:p14="http://schemas.microsoft.com/office/powerpoint/2010/main" val="190802431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crush"/>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4212" y="685800"/>
            <a:ext cx="8534400" cy="1507067"/>
          </a:xfrm>
        </p:spPr>
        <p:txBody>
          <a:bodyPr>
            <a:normAutofit/>
          </a:bodyPr>
          <a:lstStyle/>
          <a:p>
            <a:r>
              <a:rPr lang="en-US" dirty="0" smtClean="0"/>
              <a:t>What did you notice that was the same? What was different? </a:t>
            </a:r>
            <a:endParaRPr lang="en-US" dirty="0"/>
          </a:p>
        </p:txBody>
      </p:sp>
      <p:sp>
        <p:nvSpPr>
          <p:cNvPr id="3" name="Content Placeholder 2"/>
          <p:cNvSpPr>
            <a:spLocks noGrp="1"/>
          </p:cNvSpPr>
          <p:nvPr>
            <p:ph idx="1"/>
          </p:nvPr>
        </p:nvSpPr>
        <p:spPr>
          <a:xfrm>
            <a:off x="684212" y="2553236"/>
            <a:ext cx="8534400" cy="3615267"/>
          </a:xfrm>
        </p:spPr>
        <p:txBody>
          <a:bodyPr>
            <a:normAutofit lnSpcReduction="10000"/>
          </a:bodyPr>
          <a:lstStyle/>
          <a:p>
            <a:r>
              <a:rPr lang="en-US" sz="3200" dirty="0" smtClean="0">
                <a:solidFill>
                  <a:schemeClr val="bg1"/>
                </a:solidFill>
              </a:rPr>
              <a:t>Pass your paper to a partner and have them grade it. </a:t>
            </a:r>
          </a:p>
          <a:p>
            <a:endParaRPr lang="en-US" sz="3200" dirty="0" smtClean="0">
              <a:solidFill>
                <a:schemeClr val="bg1"/>
              </a:solidFill>
            </a:endParaRPr>
          </a:p>
          <a:p>
            <a:r>
              <a:rPr lang="en-US" sz="3200" dirty="0" smtClean="0">
                <a:solidFill>
                  <a:schemeClr val="bg1"/>
                </a:solidFill>
              </a:rPr>
              <a:t>How close to the original were you? </a:t>
            </a:r>
          </a:p>
          <a:p>
            <a:endParaRPr lang="en-US" sz="3200" dirty="0" smtClean="0">
              <a:solidFill>
                <a:schemeClr val="bg1"/>
              </a:solidFill>
            </a:endParaRPr>
          </a:p>
          <a:p>
            <a:r>
              <a:rPr lang="en-US" sz="3200" dirty="0" smtClean="0">
                <a:solidFill>
                  <a:schemeClr val="bg1"/>
                </a:solidFill>
              </a:rPr>
              <a:t>Did you get the gist across?</a:t>
            </a:r>
          </a:p>
          <a:p>
            <a:endParaRPr lang="en-US" dirty="0"/>
          </a:p>
        </p:txBody>
      </p:sp>
    </p:spTree>
    <p:extLst>
      <p:ext uri="{BB962C8B-B14F-4D97-AF65-F5344CB8AC3E}">
        <p14:creationId xmlns:p14="http://schemas.microsoft.com/office/powerpoint/2010/main" val="326787074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crush"/>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4212" y="685800"/>
            <a:ext cx="8534400" cy="1507067"/>
          </a:xfrm>
        </p:spPr>
        <p:txBody>
          <a:bodyPr/>
          <a:lstStyle/>
          <a:p>
            <a:r>
              <a:rPr lang="en-US" dirty="0" smtClean="0"/>
              <a:t>This is the beauty of the Franklin Approach</a:t>
            </a:r>
            <a:endParaRPr lang="en-US" dirty="0"/>
          </a:p>
        </p:txBody>
      </p:sp>
      <p:sp>
        <p:nvSpPr>
          <p:cNvPr id="3" name="Content Placeholder 2"/>
          <p:cNvSpPr>
            <a:spLocks noGrp="1"/>
          </p:cNvSpPr>
          <p:nvPr>
            <p:ph idx="1"/>
          </p:nvPr>
        </p:nvSpPr>
        <p:spPr>
          <a:xfrm>
            <a:off x="685844" y="2578994"/>
            <a:ext cx="8534400" cy="3615267"/>
          </a:xfrm>
        </p:spPr>
        <p:txBody>
          <a:bodyPr>
            <a:noAutofit/>
          </a:bodyPr>
          <a:lstStyle/>
          <a:p>
            <a:r>
              <a:rPr lang="en-US" sz="3200" dirty="0" smtClean="0">
                <a:solidFill>
                  <a:schemeClr val="bg1"/>
                </a:solidFill>
              </a:rPr>
              <a:t>None of you were able to write the same passage down word for word.</a:t>
            </a:r>
          </a:p>
          <a:p>
            <a:r>
              <a:rPr lang="en-US" sz="3200" dirty="0" smtClean="0">
                <a:solidFill>
                  <a:schemeClr val="bg1"/>
                </a:solidFill>
              </a:rPr>
              <a:t>However, you were able to get the main point across and you used your own words to do it. </a:t>
            </a:r>
          </a:p>
          <a:p>
            <a:r>
              <a:rPr lang="en-US" sz="3200" dirty="0" smtClean="0">
                <a:solidFill>
                  <a:schemeClr val="bg1"/>
                </a:solidFill>
              </a:rPr>
              <a:t>This is how the Franklin approach works. It allows you to write information you have read in your own words, and does not plagiarize the original author. </a:t>
            </a:r>
            <a:endParaRPr lang="en-US" sz="3200" dirty="0">
              <a:solidFill>
                <a:schemeClr val="bg1"/>
              </a:solidFill>
            </a:endParaRPr>
          </a:p>
        </p:txBody>
      </p:sp>
    </p:spTree>
    <p:extLst>
      <p:ext uri="{BB962C8B-B14F-4D97-AF65-F5344CB8AC3E}">
        <p14:creationId xmlns:p14="http://schemas.microsoft.com/office/powerpoint/2010/main" val="100111299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crush"/>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additive="base">
                                        <p:cTn id="19"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 calcmode="lin" valueType="num">
                                      <p:cBhvr additive="base">
                                        <p:cTn id="2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4212" y="685800"/>
            <a:ext cx="8534400" cy="1507067"/>
          </a:xfrm>
        </p:spPr>
        <p:txBody>
          <a:bodyPr/>
          <a:lstStyle/>
          <a:p>
            <a:r>
              <a:rPr lang="en-US" dirty="0" smtClean="0"/>
              <a:t>Imitating Structure </a:t>
            </a:r>
            <a:endParaRPr lang="en-US" dirty="0"/>
          </a:p>
        </p:txBody>
      </p:sp>
      <p:sp>
        <p:nvSpPr>
          <p:cNvPr id="3" name="Content Placeholder 2"/>
          <p:cNvSpPr>
            <a:spLocks noGrp="1"/>
          </p:cNvSpPr>
          <p:nvPr>
            <p:ph idx="1"/>
          </p:nvPr>
        </p:nvSpPr>
        <p:spPr>
          <a:xfrm>
            <a:off x="684212" y="2192867"/>
            <a:ext cx="8534400" cy="3615267"/>
          </a:xfrm>
        </p:spPr>
        <p:txBody>
          <a:bodyPr>
            <a:noAutofit/>
          </a:bodyPr>
          <a:lstStyle/>
          <a:p>
            <a:r>
              <a:rPr lang="en-US" sz="2400" b="1" u="sng" dirty="0">
                <a:solidFill>
                  <a:schemeClr val="bg1"/>
                </a:solidFill>
              </a:rPr>
              <a:t>Imitating Structure</a:t>
            </a:r>
            <a:r>
              <a:rPr lang="en-US" sz="2400" dirty="0">
                <a:solidFill>
                  <a:schemeClr val="bg1"/>
                </a:solidFill>
              </a:rPr>
              <a:t> is a tool that allows students to find what writing style they find best</a:t>
            </a:r>
            <a:r>
              <a:rPr lang="en-US" sz="2400" dirty="0" smtClean="0">
                <a:solidFill>
                  <a:schemeClr val="bg1"/>
                </a:solidFill>
              </a:rPr>
              <a:t>!</a:t>
            </a:r>
          </a:p>
          <a:p>
            <a:endParaRPr lang="en-US" sz="2400" dirty="0" smtClean="0">
              <a:solidFill>
                <a:schemeClr val="bg1"/>
              </a:solidFill>
            </a:endParaRPr>
          </a:p>
          <a:p>
            <a:r>
              <a:rPr lang="en-US" sz="2400" dirty="0" smtClean="0">
                <a:solidFill>
                  <a:schemeClr val="bg1"/>
                </a:solidFill>
              </a:rPr>
              <a:t>It gives them a chance to find their voice.  </a:t>
            </a:r>
          </a:p>
          <a:p>
            <a:pPr marL="0" indent="0">
              <a:buNone/>
            </a:pPr>
            <a:endParaRPr lang="en-US" sz="2400" dirty="0">
              <a:solidFill>
                <a:schemeClr val="bg1"/>
              </a:solidFill>
            </a:endParaRPr>
          </a:p>
          <a:p>
            <a:r>
              <a:rPr lang="en-US" sz="2400" dirty="0">
                <a:solidFill>
                  <a:schemeClr val="bg1"/>
                </a:solidFill>
              </a:rPr>
              <a:t>Charles Caleb Colton said “Imitation is the best form of flattery.”</a:t>
            </a:r>
          </a:p>
          <a:p>
            <a:endParaRPr lang="en-US" sz="2400" dirty="0">
              <a:solidFill>
                <a:schemeClr val="bg1"/>
              </a:solidFill>
              <a:hlinkClick r:id="rId2"/>
            </a:endParaRPr>
          </a:p>
          <a:p>
            <a:r>
              <a:rPr lang="en-US" sz="2400" dirty="0">
                <a:solidFill>
                  <a:schemeClr val="bg1"/>
                </a:solidFill>
                <a:hlinkClick r:id="rId3"/>
              </a:rPr>
              <a:t>https://www.youtube.com/watch?v=WaaANll8h18</a:t>
            </a:r>
            <a:endParaRPr lang="en-US" sz="2400" dirty="0">
              <a:solidFill>
                <a:schemeClr val="bg1"/>
              </a:solidFill>
            </a:endParaRPr>
          </a:p>
          <a:p>
            <a:endParaRPr lang="en-US" sz="2400" dirty="0">
              <a:solidFill>
                <a:schemeClr val="bg1"/>
              </a:solidFill>
            </a:endParaRPr>
          </a:p>
        </p:txBody>
      </p:sp>
    </p:spTree>
    <p:extLst>
      <p:ext uri="{BB962C8B-B14F-4D97-AF65-F5344CB8AC3E}">
        <p14:creationId xmlns:p14="http://schemas.microsoft.com/office/powerpoint/2010/main" val="32231991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crush"/>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anim calcmode="lin" valueType="num">
                                      <p:cBhvr additive="base">
                                        <p:cTn id="31"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4212" y="685800"/>
            <a:ext cx="8534400" cy="1507067"/>
          </a:xfrm>
        </p:spPr>
        <p:txBody>
          <a:bodyPr/>
          <a:lstStyle/>
          <a:p>
            <a:r>
              <a:rPr lang="en-US" dirty="0" smtClean="0"/>
              <a:t>There are so many ways to imitate other than writing.</a:t>
            </a:r>
            <a:endParaRPr lang="en-US" dirty="0"/>
          </a:p>
        </p:txBody>
      </p:sp>
      <p:sp>
        <p:nvSpPr>
          <p:cNvPr id="3" name="Content Placeholder 2"/>
          <p:cNvSpPr>
            <a:spLocks noGrp="1"/>
          </p:cNvSpPr>
          <p:nvPr>
            <p:ph idx="1"/>
          </p:nvPr>
        </p:nvSpPr>
        <p:spPr>
          <a:xfrm>
            <a:off x="684212" y="2694904"/>
            <a:ext cx="8534400" cy="3615267"/>
          </a:xfrm>
        </p:spPr>
        <p:txBody>
          <a:bodyPr>
            <a:normAutofit lnSpcReduction="10000"/>
          </a:bodyPr>
          <a:lstStyle/>
          <a:p>
            <a:pPr marL="0" indent="0">
              <a:buNone/>
            </a:pPr>
            <a:endParaRPr lang="en-US" dirty="0" smtClean="0"/>
          </a:p>
          <a:p>
            <a:r>
              <a:rPr lang="en-US" sz="2800" dirty="0" smtClean="0">
                <a:solidFill>
                  <a:schemeClr val="bg1"/>
                </a:solidFill>
              </a:rPr>
              <a:t>Movies (Olympus has Fallen/White House Down) </a:t>
            </a:r>
          </a:p>
          <a:p>
            <a:r>
              <a:rPr lang="en-US" sz="2800" dirty="0" smtClean="0">
                <a:solidFill>
                  <a:schemeClr val="bg1"/>
                </a:solidFill>
              </a:rPr>
              <a:t>Television Shows (Sherlock/Elementary)</a:t>
            </a:r>
          </a:p>
          <a:p>
            <a:r>
              <a:rPr lang="en-US" sz="2800" dirty="0" smtClean="0">
                <a:solidFill>
                  <a:schemeClr val="bg1"/>
                </a:solidFill>
              </a:rPr>
              <a:t>Music (Happy/Tacky) </a:t>
            </a:r>
          </a:p>
          <a:p>
            <a:r>
              <a:rPr lang="en-US" sz="2800" dirty="0">
                <a:solidFill>
                  <a:schemeClr val="bg1"/>
                </a:solidFill>
                <a:hlinkClick r:id="rId2"/>
              </a:rPr>
              <a:t>https://www.youtube.com/watch?v=zq7Eki5EZ8o</a:t>
            </a:r>
            <a:endParaRPr lang="en-US" sz="2800" dirty="0">
              <a:solidFill>
                <a:schemeClr val="bg1"/>
              </a:solidFill>
            </a:endParaRPr>
          </a:p>
          <a:p>
            <a:endParaRPr lang="en-US" dirty="0"/>
          </a:p>
        </p:txBody>
      </p:sp>
    </p:spTree>
    <p:extLst>
      <p:ext uri="{BB962C8B-B14F-4D97-AF65-F5344CB8AC3E}">
        <p14:creationId xmlns:p14="http://schemas.microsoft.com/office/powerpoint/2010/main" val="315628924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crush"/>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4212" y="402464"/>
            <a:ext cx="8534400" cy="1507067"/>
          </a:xfrm>
        </p:spPr>
        <p:txBody>
          <a:bodyPr/>
          <a:lstStyle/>
          <a:p>
            <a:r>
              <a:rPr lang="en-US" dirty="0" smtClean="0"/>
              <a:t>An example of imitating structure</a:t>
            </a:r>
            <a:endParaRPr lang="en-US" dirty="0"/>
          </a:p>
        </p:txBody>
      </p:sp>
      <p:sp>
        <p:nvSpPr>
          <p:cNvPr id="3" name="Content Placeholder 2"/>
          <p:cNvSpPr>
            <a:spLocks noGrp="1"/>
          </p:cNvSpPr>
          <p:nvPr>
            <p:ph idx="1"/>
          </p:nvPr>
        </p:nvSpPr>
        <p:spPr>
          <a:xfrm>
            <a:off x="684212" y="2192867"/>
            <a:ext cx="8534400" cy="3615267"/>
          </a:xfrm>
        </p:spPr>
        <p:txBody>
          <a:bodyPr>
            <a:normAutofit/>
          </a:bodyPr>
          <a:lstStyle/>
          <a:p>
            <a:r>
              <a:rPr lang="en-US" sz="2800" dirty="0">
                <a:solidFill>
                  <a:schemeClr val="bg1"/>
                </a:solidFill>
              </a:rPr>
              <a:t>Does this look familiar? </a:t>
            </a:r>
          </a:p>
          <a:p>
            <a:pPr marL="0" indent="0">
              <a:buNone/>
            </a:pPr>
            <a:r>
              <a:rPr lang="en-US" sz="2800" dirty="0">
                <a:solidFill>
                  <a:schemeClr val="bg1"/>
                </a:solidFill>
              </a:rPr>
              <a:t>	“We hold these </a:t>
            </a:r>
            <a:r>
              <a:rPr lang="en-US" sz="2800" dirty="0" smtClean="0">
                <a:solidFill>
                  <a:schemeClr val="bg1"/>
                </a:solidFill>
              </a:rPr>
              <a:t>truths to be </a:t>
            </a:r>
            <a:r>
              <a:rPr lang="en-US" sz="2800" dirty="0">
                <a:solidFill>
                  <a:schemeClr val="bg1"/>
                </a:solidFill>
              </a:rPr>
              <a:t>self-evident, that all men are created equal, that they are endowed by their Creator with certain unalienable Rights, that among these are Life, Liberty and the pursuit of Happiness.”</a:t>
            </a:r>
          </a:p>
          <a:p>
            <a:pPr marL="0" indent="0">
              <a:buNone/>
            </a:pPr>
            <a:r>
              <a:rPr lang="en-US" sz="2800" dirty="0">
                <a:solidFill>
                  <a:schemeClr val="bg1"/>
                </a:solidFill>
              </a:rPr>
              <a:t>	-Thomas Jefferson-1776</a:t>
            </a:r>
          </a:p>
          <a:p>
            <a:endParaRPr lang="en-US" sz="2800" dirty="0">
              <a:solidFill>
                <a:schemeClr val="bg1"/>
              </a:solidFill>
            </a:endParaRPr>
          </a:p>
        </p:txBody>
      </p:sp>
    </p:spTree>
    <p:extLst>
      <p:ext uri="{BB962C8B-B14F-4D97-AF65-F5344CB8AC3E}">
        <p14:creationId xmlns:p14="http://schemas.microsoft.com/office/powerpoint/2010/main" val="414643004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crush"/>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 calcmode="lin" valueType="num">
                                      <p:cBhvr additive="base">
                                        <p:cTn id="1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 calcmode="lin" valueType="num">
                                      <p:cBhvr additive="base">
                                        <p:cTn id="21"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4212" y="729921"/>
            <a:ext cx="8534400" cy="1507067"/>
          </a:xfrm>
        </p:spPr>
        <p:txBody>
          <a:bodyPr>
            <a:normAutofit fontScale="90000"/>
          </a:bodyPr>
          <a:lstStyle/>
          <a:p>
            <a:r>
              <a:rPr lang="en-US" dirty="0" smtClean="0"/>
              <a:t>The declaration of Independence was imitated from another writer</a:t>
            </a:r>
            <a:endParaRPr lang="en-US" dirty="0"/>
          </a:p>
        </p:txBody>
      </p:sp>
      <p:sp>
        <p:nvSpPr>
          <p:cNvPr id="3" name="Content Placeholder 2"/>
          <p:cNvSpPr>
            <a:spLocks noGrp="1"/>
          </p:cNvSpPr>
          <p:nvPr>
            <p:ph idx="1"/>
          </p:nvPr>
        </p:nvSpPr>
        <p:spPr>
          <a:xfrm>
            <a:off x="684212" y="2939603"/>
            <a:ext cx="8534400" cy="3615267"/>
          </a:xfrm>
        </p:spPr>
        <p:txBody>
          <a:bodyPr/>
          <a:lstStyle/>
          <a:p>
            <a:r>
              <a:rPr lang="en-US" sz="2800" dirty="0" smtClean="0">
                <a:solidFill>
                  <a:schemeClr val="bg1"/>
                </a:solidFill>
              </a:rPr>
              <a:t>Thomas Jefferson, the writer of The Declaration of Independence, imitated John </a:t>
            </a:r>
            <a:r>
              <a:rPr lang="en-US" sz="2800" dirty="0">
                <a:solidFill>
                  <a:schemeClr val="bg1"/>
                </a:solidFill>
              </a:rPr>
              <a:t>Locke </a:t>
            </a:r>
            <a:endParaRPr lang="en-US" sz="2800" dirty="0" smtClean="0">
              <a:solidFill>
                <a:schemeClr val="bg1"/>
              </a:solidFill>
            </a:endParaRPr>
          </a:p>
          <a:p>
            <a:r>
              <a:rPr lang="en-US" sz="2800" dirty="0" smtClean="0">
                <a:solidFill>
                  <a:schemeClr val="bg1"/>
                </a:solidFill>
              </a:rPr>
              <a:t>John Locke wrote </a:t>
            </a:r>
            <a:endParaRPr lang="en-US" sz="2800" dirty="0">
              <a:solidFill>
                <a:schemeClr val="bg1"/>
              </a:solidFill>
            </a:endParaRPr>
          </a:p>
          <a:p>
            <a:pPr marL="457200" lvl="1" indent="0">
              <a:buNone/>
            </a:pPr>
            <a:r>
              <a:rPr lang="en-US" sz="2800" dirty="0">
                <a:solidFill>
                  <a:schemeClr val="bg1"/>
                </a:solidFill>
              </a:rPr>
              <a:t>“The magistrate’s power was limited to preserving a person’s civil interest, liberty, and pursuit of happiness, and </a:t>
            </a:r>
            <a:r>
              <a:rPr lang="en-US" sz="2800" dirty="0" err="1">
                <a:solidFill>
                  <a:schemeClr val="bg1"/>
                </a:solidFill>
              </a:rPr>
              <a:t>indolency</a:t>
            </a:r>
            <a:r>
              <a:rPr lang="en-US" sz="2800" dirty="0">
                <a:solidFill>
                  <a:schemeClr val="bg1"/>
                </a:solidFill>
              </a:rPr>
              <a:t> of body.”</a:t>
            </a:r>
          </a:p>
          <a:p>
            <a:endParaRPr lang="en-US" dirty="0"/>
          </a:p>
        </p:txBody>
      </p:sp>
    </p:spTree>
    <p:extLst>
      <p:ext uri="{BB962C8B-B14F-4D97-AF65-F5344CB8AC3E}">
        <p14:creationId xmlns:p14="http://schemas.microsoft.com/office/powerpoint/2010/main" val="170745436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crush"/>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additive="base">
                                        <p:cTn id="19"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1" end="1"/>
                                            </p:txEl>
                                          </p:spTgt>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 calcmode="lin" valueType="num">
                                      <p:cBhvr additive="base">
                                        <p:cTn id="2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4212" y="685800"/>
            <a:ext cx="8534400" cy="1507067"/>
          </a:xfrm>
        </p:spPr>
        <p:txBody>
          <a:bodyPr/>
          <a:lstStyle/>
          <a:p>
            <a:r>
              <a:rPr lang="en-US" dirty="0" smtClean="0"/>
              <a:t>The Franklin Approach</a:t>
            </a:r>
            <a:endParaRPr lang="en-US" dirty="0"/>
          </a:p>
        </p:txBody>
      </p:sp>
      <p:sp>
        <p:nvSpPr>
          <p:cNvPr id="3" name="Content Placeholder 2"/>
          <p:cNvSpPr>
            <a:spLocks noGrp="1"/>
          </p:cNvSpPr>
          <p:nvPr>
            <p:ph idx="1"/>
          </p:nvPr>
        </p:nvSpPr>
        <p:spPr>
          <a:xfrm>
            <a:off x="684212" y="2591873"/>
            <a:ext cx="8534400" cy="4130899"/>
          </a:xfrm>
        </p:spPr>
        <p:txBody>
          <a:bodyPr>
            <a:normAutofit lnSpcReduction="10000"/>
          </a:bodyPr>
          <a:lstStyle/>
          <a:p>
            <a:r>
              <a:rPr lang="en-US" sz="2800" dirty="0" smtClean="0">
                <a:solidFill>
                  <a:schemeClr val="bg1"/>
                </a:solidFill>
              </a:rPr>
              <a:t>This approach to imitating structure was used by Ben Franklin, thus, it was named after him.</a:t>
            </a:r>
          </a:p>
          <a:p>
            <a:r>
              <a:rPr lang="en-US" sz="2800" dirty="0" smtClean="0">
                <a:solidFill>
                  <a:schemeClr val="bg1"/>
                </a:solidFill>
              </a:rPr>
              <a:t>This is a fantastic way to find your writing voice, especially when writing research papers. </a:t>
            </a:r>
          </a:p>
          <a:p>
            <a:r>
              <a:rPr lang="en-US" sz="2800" dirty="0" smtClean="0">
                <a:solidFill>
                  <a:schemeClr val="bg1"/>
                </a:solidFill>
              </a:rPr>
              <a:t>The writer will read a passage and then after some time has passed, will then try to write the same passage again without looking at the original piece. </a:t>
            </a:r>
          </a:p>
          <a:p>
            <a:endParaRPr lang="en-US" sz="2800" dirty="0">
              <a:solidFill>
                <a:schemeClr val="bg1"/>
              </a:solidFill>
            </a:endParaRPr>
          </a:p>
        </p:txBody>
      </p:sp>
      <p:pic>
        <p:nvPicPr>
          <p:cNvPr id="4" name="Picture 3"/>
          <p:cNvPicPr>
            <a:picLocks noChangeAspect="1"/>
          </p:cNvPicPr>
          <p:nvPr/>
        </p:nvPicPr>
        <p:blipFill>
          <a:blip r:embed="rId2"/>
          <a:stretch>
            <a:fillRect/>
          </a:stretch>
        </p:blipFill>
        <p:spPr>
          <a:xfrm>
            <a:off x="9218612" y="1163920"/>
            <a:ext cx="2005758" cy="2456901"/>
          </a:xfrm>
          <a:prstGeom prst="rect">
            <a:avLst/>
          </a:prstGeom>
        </p:spPr>
      </p:pic>
    </p:spTree>
    <p:extLst>
      <p:ext uri="{BB962C8B-B14F-4D97-AF65-F5344CB8AC3E}">
        <p14:creationId xmlns:p14="http://schemas.microsoft.com/office/powerpoint/2010/main" val="92238637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crush"/>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0" end="0"/>
                                            </p:txEl>
                                          </p:spTgt>
                                        </p:tgtEl>
                                        <p:attrNameLst>
                                          <p:attrName>style.visibility</p:attrName>
                                        </p:attrNameLst>
                                      </p:cBhvr>
                                      <p:to>
                                        <p:strVal val="visible"/>
                                      </p:to>
                                    </p:set>
                                    <p:anim calcmode="lin" valueType="num">
                                      <p:cBhvr additive="base">
                                        <p:cTn id="19"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1" end="1"/>
                                            </p:txEl>
                                          </p:spTgt>
                                        </p:tgtEl>
                                        <p:attrNameLst>
                                          <p:attrName>style.visibility</p:attrName>
                                        </p:attrNameLst>
                                      </p:cBhvr>
                                      <p:to>
                                        <p:strVal val="visible"/>
                                      </p:to>
                                    </p:set>
                                    <p:anim calcmode="lin" valueType="num">
                                      <p:cBhvr additive="base">
                                        <p:cTn id="25"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2" end="2"/>
                                            </p:txEl>
                                          </p:spTgt>
                                        </p:tgtEl>
                                        <p:attrNameLst>
                                          <p:attrName>style.visibility</p:attrName>
                                        </p:attrNameLst>
                                      </p:cBhvr>
                                      <p:to>
                                        <p:strVal val="visible"/>
                                      </p:to>
                                    </p:set>
                                    <p:anim calcmode="lin" valueType="num">
                                      <p:cBhvr additive="base">
                                        <p:cTn id="31"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4212" y="685800"/>
            <a:ext cx="8534400" cy="1507067"/>
          </a:xfrm>
        </p:spPr>
        <p:txBody>
          <a:bodyPr/>
          <a:lstStyle/>
          <a:p>
            <a:r>
              <a:rPr lang="en-US" dirty="0" smtClean="0"/>
              <a:t>How do you use the Franklin approach?</a:t>
            </a:r>
            <a:endParaRPr lang="en-US" dirty="0"/>
          </a:p>
        </p:txBody>
      </p:sp>
      <p:sp>
        <p:nvSpPr>
          <p:cNvPr id="3" name="Content Placeholder 2"/>
          <p:cNvSpPr>
            <a:spLocks noGrp="1"/>
          </p:cNvSpPr>
          <p:nvPr>
            <p:ph idx="1"/>
          </p:nvPr>
        </p:nvSpPr>
        <p:spPr>
          <a:xfrm>
            <a:off x="684212" y="2527479"/>
            <a:ext cx="8534400" cy="3615267"/>
          </a:xfrm>
        </p:spPr>
        <p:txBody>
          <a:bodyPr>
            <a:normAutofit/>
          </a:bodyPr>
          <a:lstStyle/>
          <a:p>
            <a:r>
              <a:rPr lang="en-US" sz="2800" dirty="0" smtClean="0">
                <a:solidFill>
                  <a:schemeClr val="bg1"/>
                </a:solidFill>
              </a:rPr>
              <a:t>Normally, you will read a passage that you find interesting and that strikes your interest. </a:t>
            </a:r>
          </a:p>
          <a:p>
            <a:r>
              <a:rPr lang="en-US" sz="2800" dirty="0" smtClean="0">
                <a:solidFill>
                  <a:schemeClr val="bg1"/>
                </a:solidFill>
              </a:rPr>
              <a:t>You will read and then reread the passage taking notes on the writing on things or passages that stick out to you.  </a:t>
            </a:r>
            <a:endParaRPr lang="en-US" sz="2800" dirty="0">
              <a:solidFill>
                <a:schemeClr val="bg1"/>
              </a:solidFill>
            </a:endParaRPr>
          </a:p>
        </p:txBody>
      </p:sp>
    </p:spTree>
    <p:extLst>
      <p:ext uri="{BB962C8B-B14F-4D97-AF65-F5344CB8AC3E}">
        <p14:creationId xmlns:p14="http://schemas.microsoft.com/office/powerpoint/2010/main" val="397259366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crush"/>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additive="base">
                                        <p:cTn id="19"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4212" y="685800"/>
            <a:ext cx="8534400" cy="1507067"/>
          </a:xfrm>
        </p:spPr>
        <p:txBody>
          <a:bodyPr/>
          <a:lstStyle/>
          <a:p>
            <a:r>
              <a:rPr lang="en-US" dirty="0" smtClean="0"/>
              <a:t>Let’s Practice!</a:t>
            </a:r>
            <a:endParaRPr lang="en-US" dirty="0"/>
          </a:p>
        </p:txBody>
      </p:sp>
      <p:sp>
        <p:nvSpPr>
          <p:cNvPr id="3" name="Content Placeholder 2"/>
          <p:cNvSpPr>
            <a:spLocks noGrp="1"/>
          </p:cNvSpPr>
          <p:nvPr>
            <p:ph idx="1"/>
          </p:nvPr>
        </p:nvSpPr>
        <p:spPr>
          <a:xfrm>
            <a:off x="684212" y="2591873"/>
            <a:ext cx="8534400" cy="4027868"/>
          </a:xfrm>
        </p:spPr>
        <p:txBody>
          <a:bodyPr>
            <a:normAutofit fontScale="92500"/>
          </a:bodyPr>
          <a:lstStyle/>
          <a:p>
            <a:r>
              <a:rPr lang="en-US" sz="2800" dirty="0" smtClean="0">
                <a:solidFill>
                  <a:schemeClr val="bg1"/>
                </a:solidFill>
              </a:rPr>
              <a:t>Take out a sheet of paper please!</a:t>
            </a:r>
          </a:p>
          <a:p>
            <a:r>
              <a:rPr lang="en-US" sz="2800" dirty="0" smtClean="0">
                <a:solidFill>
                  <a:schemeClr val="bg1"/>
                </a:solidFill>
              </a:rPr>
              <a:t>On the next slide there will be a passage from a book.</a:t>
            </a:r>
          </a:p>
          <a:p>
            <a:r>
              <a:rPr lang="en-US" sz="2800" dirty="0" smtClean="0">
                <a:solidFill>
                  <a:schemeClr val="bg1"/>
                </a:solidFill>
              </a:rPr>
              <a:t>You will also have the passage in front of you. </a:t>
            </a:r>
          </a:p>
          <a:p>
            <a:r>
              <a:rPr lang="en-US" sz="2800" dirty="0" smtClean="0">
                <a:solidFill>
                  <a:schemeClr val="bg1"/>
                </a:solidFill>
              </a:rPr>
              <a:t>Read and take notes on your paper and read it many times. </a:t>
            </a:r>
          </a:p>
          <a:p>
            <a:r>
              <a:rPr lang="en-US" sz="2800" dirty="0" smtClean="0">
                <a:solidFill>
                  <a:schemeClr val="bg1"/>
                </a:solidFill>
              </a:rPr>
              <a:t>You will have two minutes (‘til the end of the song) to write down notes and read the passage.</a:t>
            </a:r>
            <a:endParaRPr lang="en-US" sz="2800" dirty="0">
              <a:solidFill>
                <a:schemeClr val="bg1"/>
              </a:solidFill>
            </a:endParaRPr>
          </a:p>
        </p:txBody>
      </p:sp>
    </p:spTree>
    <p:extLst>
      <p:ext uri="{BB962C8B-B14F-4D97-AF65-F5344CB8AC3E}">
        <p14:creationId xmlns:p14="http://schemas.microsoft.com/office/powerpoint/2010/main" val="404045461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crush"/>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additive="base">
                                        <p:cTn id="19"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 calcmode="lin" valueType="num">
                                      <p:cBhvr additive="base">
                                        <p:cTn id="2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 calcmode="lin" valueType="num">
                                      <p:cBhvr additive="base">
                                        <p:cTn id="3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
                                            <p:txEl>
                                              <p:pRg st="4" end="4"/>
                                            </p:txEl>
                                          </p:spTgt>
                                        </p:tgtEl>
                                        <p:attrNameLst>
                                          <p:attrName>style.visibility</p:attrName>
                                        </p:attrNameLst>
                                      </p:cBhvr>
                                      <p:to>
                                        <p:strVal val="visible"/>
                                      </p:to>
                                    </p:set>
                                    <p:anim calcmode="lin" valueType="num">
                                      <p:cBhvr additive="base">
                                        <p:cTn id="3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4212" y="685800"/>
            <a:ext cx="10378740" cy="5702121"/>
          </a:xfrm>
        </p:spPr>
        <p:txBody>
          <a:bodyPr>
            <a:normAutofit/>
          </a:bodyPr>
          <a:lstStyle/>
          <a:p>
            <a:r>
              <a:rPr lang="en-US" sz="3200" dirty="0" smtClean="0">
                <a:solidFill>
                  <a:schemeClr val="bg1"/>
                </a:solidFill>
              </a:rPr>
              <a:t>The brown recluse spider is the best known of the recluse spider group. It is only one of three common spider groups in the United States that has venom in them. Various colloquial names for the brown recluse spider are the violin spider, the fiddle back spider, recluse spider, and brown spider. A bite from this spider can cause major tissue damage to the area where bitten and may require medical attention.  </a:t>
            </a:r>
            <a:endParaRPr lang="en-US" dirty="0"/>
          </a:p>
        </p:txBody>
      </p:sp>
    </p:spTree>
    <p:extLst>
      <p:ext uri="{BB962C8B-B14F-4D97-AF65-F5344CB8AC3E}">
        <p14:creationId xmlns:p14="http://schemas.microsoft.com/office/powerpoint/2010/main" val="371701263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crush"/>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Slice">
  <a:themeElements>
    <a:clrScheme name="Slice">
      <a:dk1>
        <a:sysClr val="windowText" lastClr="000000"/>
      </a:dk1>
      <a:lt1>
        <a:sysClr val="window" lastClr="FFFFFF"/>
      </a:lt1>
      <a:dk2>
        <a:srgbClr val="146194"/>
      </a:dk2>
      <a:lt2>
        <a:srgbClr val="76DBF4"/>
      </a:lt2>
      <a:accent1>
        <a:srgbClr val="052F61"/>
      </a:accent1>
      <a:accent2>
        <a:srgbClr val="A50E82"/>
      </a:accent2>
      <a:accent3>
        <a:srgbClr val="14967C"/>
      </a:accent3>
      <a:accent4>
        <a:srgbClr val="6A9E1F"/>
      </a:accent4>
      <a:accent5>
        <a:srgbClr val="E87D37"/>
      </a:accent5>
      <a:accent6>
        <a:srgbClr val="C62324"/>
      </a:accent6>
      <a:hlink>
        <a:srgbClr val="0D2E46"/>
      </a:hlink>
      <a:folHlink>
        <a:srgbClr val="356A95"/>
      </a:folHlink>
    </a:clrScheme>
    <a:fontScheme name="Slice">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lice">
      <a:fillStyleLst>
        <a:solidFill>
          <a:schemeClr val="phClr"/>
        </a:solidFill>
        <a:gradFill rotWithShape="1">
          <a:gsLst>
            <a:gs pos="0">
              <a:schemeClr val="phClr">
                <a:tint val="62000"/>
                <a:hueMod val="94000"/>
                <a:satMod val="140000"/>
                <a:lumMod val="110000"/>
              </a:schemeClr>
            </a:gs>
            <a:gs pos="100000">
              <a:schemeClr val="phClr">
                <a:tint val="84000"/>
                <a:satMod val="160000"/>
              </a:schemeClr>
            </a:gs>
          </a:gsLst>
          <a:lin ang="5400000" scaled="0"/>
        </a:gradFill>
        <a:gradFill rotWithShape="1">
          <a:gsLst>
            <a:gs pos="0">
              <a:schemeClr val="phClr">
                <a:tint val="98000"/>
                <a:hueMod val="94000"/>
                <a:satMod val="130000"/>
                <a:lumMod val="128000"/>
              </a:schemeClr>
            </a:gs>
            <a:gs pos="100000">
              <a:schemeClr val="phClr">
                <a:shade val="94000"/>
                <a:lumMod val="88000"/>
              </a:schemeClr>
            </a:gs>
          </a:gsLst>
          <a:lin ang="5400000" scaled="0"/>
        </a:gradFill>
      </a:fillStyleLst>
      <a:lnStyleLst>
        <a:ln w="9525" cap="rnd" cmpd="sng" algn="ctr">
          <a:solidFill>
            <a:schemeClr val="phClr">
              <a:tint val="76000"/>
              <a:alpha val="60000"/>
              <a:hueMod val="94000"/>
            </a:schemeClr>
          </a:solidFill>
          <a:prstDash val="solid"/>
        </a:ln>
        <a:ln w="15875" cap="rnd" cmpd="sng" algn="ctr">
          <a:solidFill>
            <a:schemeClr val="phClr">
              <a:hueMod val="94000"/>
            </a:schemeClr>
          </a:solidFill>
          <a:prstDash val="solid"/>
        </a:ln>
        <a:ln w="28575"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50800" dist="38100" dir="5400000" rotWithShape="0">
              <a:srgbClr val="000000">
                <a:alpha val="46000"/>
              </a:srgbClr>
            </a:outerShdw>
          </a:effectLst>
          <a:scene3d>
            <a:camera prst="orthographicFront">
              <a:rot lat="0" lon="0" rev="0"/>
            </a:camera>
            <a:lightRig rig="threePt" dir="t"/>
          </a:scene3d>
          <a:sp3d prstMaterial="plastic">
            <a:bevelT w="25400" h="25400"/>
          </a:sp3d>
        </a:effectStyle>
      </a:effectStyleLst>
      <a:bgFillStyleLst>
        <a:solidFill>
          <a:schemeClr val="phClr"/>
        </a:solidFill>
        <a:gradFill rotWithShape="1">
          <a:gsLst>
            <a:gs pos="10000">
              <a:schemeClr val="phClr">
                <a:tint val="97000"/>
                <a:hueMod val="92000"/>
                <a:satMod val="169000"/>
                <a:lumMod val="164000"/>
              </a:schemeClr>
            </a:gs>
            <a:gs pos="100000">
              <a:schemeClr val="phClr">
                <a:shade val="96000"/>
                <a:satMod val="120000"/>
                <a:lumMod val="90000"/>
              </a:schemeClr>
            </a:gs>
          </a:gsLst>
          <a:lin ang="6120000" scaled="1"/>
        </a:gradFill>
        <a:gradFill rotWithShape="1">
          <a:gsLst>
            <a:gs pos="0">
              <a:schemeClr val="phClr">
                <a:tint val="97000"/>
                <a:hueMod val="92000"/>
                <a:satMod val="169000"/>
                <a:lumMod val="164000"/>
              </a:schemeClr>
            </a:gs>
            <a:gs pos="100000">
              <a:schemeClr val="phClr">
                <a:shade val="96000"/>
                <a:satMod val="120000"/>
                <a:lumMod val="90000"/>
              </a:schemeClr>
            </a:gs>
          </a:gsLst>
          <a:path path="circle">
            <a:fillToRect b="100000"/>
          </a:path>
        </a:gradFill>
      </a:bgFillStyleLst>
    </a:fmtScheme>
  </a:themeElements>
  <a:objectDefaults/>
  <a:extraClrSchemeLst/>
  <a:extLst>
    <a:ext uri="{05A4C25C-085E-4340-85A3-A5531E510DB2}">
      <thm15:themeFamily xmlns:thm15="http://schemas.microsoft.com/office/thememl/2012/main" name="Slice" id="{0507925B-6AC9-4358-8E18-C330545D08F8}" vid="{13FEC7C6-62A9-40C4-99D2-581AACACAA2F}"/>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Slice</Template>
  <TotalTime>288</TotalTime>
  <Words>650</Words>
  <Application>Microsoft Office PowerPoint</Application>
  <PresentationFormat>Widescreen</PresentationFormat>
  <Paragraphs>56</Paragraphs>
  <Slides>13</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13</vt:i4>
      </vt:variant>
    </vt:vector>
  </HeadingPairs>
  <TitlesOfParts>
    <vt:vector size="17" baseType="lpstr">
      <vt:lpstr>Calibri</vt:lpstr>
      <vt:lpstr>Century Gothic</vt:lpstr>
      <vt:lpstr>Wingdings 3</vt:lpstr>
      <vt:lpstr>Slice</vt:lpstr>
      <vt:lpstr>Grammar Mini Lesson imitating structure</vt:lpstr>
      <vt:lpstr>Imitating Structure </vt:lpstr>
      <vt:lpstr>There are so many ways to imitate other than writing.</vt:lpstr>
      <vt:lpstr>An example of imitating structure</vt:lpstr>
      <vt:lpstr>The declaration of Independence was imitated from another writer</vt:lpstr>
      <vt:lpstr>The Franklin Approach</vt:lpstr>
      <vt:lpstr>How do you use the Franklin approach?</vt:lpstr>
      <vt:lpstr>Let’s Practice!</vt:lpstr>
      <vt:lpstr>PowerPoint Presentation</vt:lpstr>
      <vt:lpstr>FLIP YOUR HANDOUT OVER!</vt:lpstr>
      <vt:lpstr>Here’s the original, Compare your writing to it. </vt:lpstr>
      <vt:lpstr>What did you notice that was the same? What was different? </vt:lpstr>
      <vt:lpstr>This is the beauty of the Franklin Approach</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Grammar Mini Lesson</dc:title>
  <dc:creator>Microsoft account</dc:creator>
  <cp:lastModifiedBy>Stephanie</cp:lastModifiedBy>
  <cp:revision>15</cp:revision>
  <dcterms:created xsi:type="dcterms:W3CDTF">2015-03-04T17:11:09Z</dcterms:created>
  <dcterms:modified xsi:type="dcterms:W3CDTF">2015-03-04T22:04:13Z</dcterms:modified>
</cp:coreProperties>
</file>